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66" r:id="rId2"/>
    <p:sldId id="257" r:id="rId3"/>
    <p:sldId id="258" r:id="rId4"/>
    <p:sldId id="259" r:id="rId5"/>
    <p:sldId id="262" r:id="rId6"/>
    <p:sldId id="261" r:id="rId7"/>
    <p:sldId id="260" r:id="rId8"/>
    <p:sldId id="263" r:id="rId9"/>
    <p:sldId id="267" r:id="rId10"/>
    <p:sldId id="264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F4C8FA6F-2D38-044A-93ED-8B35A58D415A}">
          <p14:sldIdLst>
            <p14:sldId id="266"/>
            <p14:sldId id="257"/>
            <p14:sldId id="258"/>
            <p14:sldId id="259"/>
            <p14:sldId id="262"/>
            <p14:sldId id="261"/>
            <p14:sldId id="260"/>
            <p14:sldId id="263"/>
            <p14:sldId id="267"/>
            <p14:sldId id="264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7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771E0-A39A-9B4D-BDB6-E43F567AB087}" type="datetimeFigureOut">
              <a:rPr lang="en-US" smtClean="0"/>
              <a:t>11/6/20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87F392-5C33-AA4F-B7CB-6A9D25AF13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0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87F392-5C33-AA4F-B7CB-6A9D25AF138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57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F7508-25BC-9B40-9E40-B2F5801FB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FA99112-8802-5C40-B421-D619AAAAB2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BAE5BB-7915-9441-A4C1-F0968104F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E1A0250-609C-FA4C-8951-DB27124BB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168E0D-BAFE-9A49-9655-645DBBB2E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8478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FC9333-0D15-9F4C-A6A1-15038FD9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56639E-8104-D741-BEE0-FF35DB40FD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0F0DFA-41FD-D04D-983A-1BD881053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111BB6-0E59-2049-8777-6A0E4696E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93CA31-75E7-B743-8EFD-54B8E56B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4909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09FC8B8-4BA3-AA4B-A352-BF0AFF9607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0686F42-2531-7545-86C2-A557BCC4E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1A32BB-710C-6E43-8C5F-634D8DEFC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C61671-1B92-CD4D-A305-A6ABA9C96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1758FC-09E8-0D41-AA10-01D6A83C0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60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B763E9-BE8B-034C-8A26-DAE9E8110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79B6C6-1E15-D140-9B7B-5BAEB4FFB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62958D-EE27-444A-BDEB-5CF6D4832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9E9442-AF98-044D-9F13-C35D7CB5E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08F7BF-2AF8-BE41-AA93-5F9C20F0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1641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FE82B1-96B9-E54A-9421-36C180B77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DFBF39-04DF-8841-88C6-600787BA8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19BC52-CD51-7C48-8BB4-F87138B8D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C8B558-E460-AC44-9CBF-A08E91ED1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8B4972-23C4-1A44-8F0F-E0B074CD2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3120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517C81-6287-4A44-86CE-2445FD73B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70D909-0A81-3F46-A750-7033886DEC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7993FC1-F48B-8B46-AABF-F85366F41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981057B-1818-0448-A3E1-8796BAA2B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AE4D80-60C7-7546-81EF-BEBE13509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9F6DC9-4A93-C14F-8F95-5BFF88790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874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5153F5-FA19-5E41-9BE7-CD5840689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A59AEBD-D589-0741-B707-321653620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86957E-E3CD-6846-9849-458C13D46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21772BA-D56B-A247-881C-1BA873D309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7BCCCD3-72E7-FE45-B7FE-D73E3A3088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A777D88-DAA7-CF43-BC49-97ED88413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238544E-06E9-F841-9D12-45552915E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0EADFD5-F9DE-3F49-BE72-BAD91F91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187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F8AABC-B345-B047-B119-87073C11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2A831E-EFFA-FB44-A812-8C0193E66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12B9693-5AD2-4D4F-8674-EE76651D8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FD86786-2F58-534F-8A03-41E486A30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641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44109D7-6D77-F741-968D-3E3AB63B3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9FC6198-29BB-D046-8951-ADD78DDB1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40C54E2-5749-F643-ADA6-6B477C18E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5145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A96A16-E389-8345-91DB-0C0CA8F5E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884D67-72FB-0241-B4C8-91C6820DC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90B13AB-23C7-404E-A94F-A9ADEEBEA8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0CEE0E6-8171-8343-A710-1FDA29C5B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CD6AF6A-86A3-3541-97B8-C05A7FC19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2437C42-856C-D346-95AB-2D4A7ED1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493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F23B-986A-6348-BD55-9BBA495E5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86942E1-42EB-FA43-BC7E-87E745D81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76F77B-7998-AC4B-8F23-95EB4C807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6DE031C-B7DD-AC41-B279-CEA9FDEC2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DB262B1-02BF-EE43-A1AE-FF9D045D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60F697-B80F-044E-B531-242FF046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0475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D9C4B3D-8A7A-254C-A402-DB9CA0EDF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A4F57B-6CCB-8945-86D5-19181F13D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461A02-779B-0D44-9DC8-8371EF823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1DCE1-4D2C-354E-9EE6-A72B89917534}" type="datetimeFigureOut">
              <a:rPr lang="de-DE" smtClean="0"/>
              <a:t>06.11.20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403518-9F5D-6D4A-9702-7BAA6C6F1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8D47D7-8B87-5942-A570-D37204107D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62C8D-B4D0-2A44-B1A5-B3EF8F6168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014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12EA66-881B-6F44-BD14-6077F9D15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V-20140422-1056-4901.webl.h264.mp4" descr="TV-20140422-1056-4901.webl.h264.mp4">
            <a:hlinkClick r:id="" action="ppaction://media"/>
            <a:extLst>
              <a:ext uri="{FF2B5EF4-FFF2-40B4-BE49-F238E27FC236}">
                <a16:creationId xmlns:a16="http://schemas.microsoft.com/office/drawing/2014/main" id="{D2AB3E01-0724-8B46-BD14-386063BE58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2731" y="862219"/>
            <a:ext cx="9126537" cy="5133561"/>
          </a:xfrm>
        </p:spPr>
      </p:pic>
    </p:spTree>
    <p:extLst>
      <p:ext uri="{BB962C8B-B14F-4D97-AF65-F5344CB8AC3E}">
        <p14:creationId xmlns:p14="http://schemas.microsoft.com/office/powerpoint/2010/main" val="3727265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F363B9-2D7B-1F4A-8481-68119C451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6EDFA75-6A0D-294F-8879-8250DDA2D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5250" y="3302794"/>
            <a:ext cx="4381500" cy="1397000"/>
          </a:xfrm>
        </p:spPr>
      </p:pic>
    </p:spTree>
    <p:extLst>
      <p:ext uri="{BB962C8B-B14F-4D97-AF65-F5344CB8AC3E}">
        <p14:creationId xmlns:p14="http://schemas.microsoft.com/office/powerpoint/2010/main" val="2847491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ACB5D3-0E42-3B49-977C-6A1CEFEF3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Regression - Computing output for new instance</a:t>
            </a:r>
            <a:br>
              <a:rPr lang="en-US" dirty="0"/>
            </a:b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E032C2-4E25-FF46-AD28-DAF34D855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1690688"/>
            <a:ext cx="5384800" cy="3556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B45F75B-A377-C74F-8BA0-C00D6BA2B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0" y="1690688"/>
            <a:ext cx="5384800" cy="3556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5697E44-8271-C44C-A8C0-AACE03F38B0E}"/>
                  </a:ext>
                </a:extLst>
              </p:cNvPr>
              <p:cNvSpPr txBox="1"/>
              <p:nvPr/>
            </p:nvSpPr>
            <p:spPr>
              <a:xfrm>
                <a:off x="3274979" y="1864865"/>
                <a:ext cx="1712135" cy="6109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=4+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de-DE" b="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5697E44-8271-C44C-A8C0-AACE03F38B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4979" y="1864865"/>
                <a:ext cx="1712135" cy="610936"/>
              </a:xfrm>
              <a:prstGeom prst="rect">
                <a:avLst/>
              </a:prstGeom>
              <a:blipFill>
                <a:blip r:embed="rId4"/>
                <a:stretch>
                  <a:fillRect b="-4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B60FDAF1-AD0A-F34A-8146-01DC896B0B7C}"/>
                  </a:ext>
                </a:extLst>
              </p:cNvPr>
              <p:cNvSpPr txBox="1"/>
              <p:nvPr/>
            </p:nvSpPr>
            <p:spPr>
              <a:xfrm>
                <a:off x="8659779" y="2031833"/>
                <a:ext cx="217239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=4+2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 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B60FDAF1-AD0A-F34A-8146-01DC896B0B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9779" y="2031833"/>
                <a:ext cx="2172390" cy="276999"/>
              </a:xfrm>
              <a:prstGeom prst="rect">
                <a:avLst/>
              </a:prstGeom>
              <a:blipFill>
                <a:blip r:embed="rId5"/>
                <a:stretch>
                  <a:fillRect l="-2339" t="-4348" r="-585" b="-391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298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648913-4321-3C4E-B334-E3F5A05A0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model to choose for our Tenants?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15BC921-DFDD-1948-AD25-441497DC2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9725" y="1690688"/>
            <a:ext cx="3435485" cy="2322706"/>
          </a:xfrm>
        </p:spPr>
      </p:pic>
      <p:pic>
        <p:nvPicPr>
          <p:cNvPr id="7" name="Grafik 6" descr="Ein Bild, das Tisch enthält.&#10;&#10;Automatisch generierte Beschreibung">
            <a:extLst>
              <a:ext uri="{FF2B5EF4-FFF2-40B4-BE49-F238E27FC236}">
                <a16:creationId xmlns:a16="http://schemas.microsoft.com/office/drawing/2014/main" id="{86DC6FDB-F080-7F4D-8433-625E8FA28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168" y="1690688"/>
            <a:ext cx="3320674" cy="232270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AE66BD6-E7B5-8A41-B326-7605D42DEF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9168" y="4245615"/>
            <a:ext cx="3342381" cy="2186682"/>
          </a:xfrm>
          <a:prstGeom prst="rect">
            <a:avLst/>
          </a:prstGeo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9080B90C-CFD0-5542-9A7E-7837B5CB72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3381" y="4245615"/>
            <a:ext cx="2499452" cy="220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155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8760EE-5668-9742-9899-8F56DDFD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evaluate regression models?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68FB40B1-4A78-F748-B78B-1FB007DEB6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5855" y="2253304"/>
            <a:ext cx="3263900" cy="1206500"/>
          </a:xfr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2F4547DA-4E17-8B49-88F4-6785A97039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247" y="2177104"/>
            <a:ext cx="3238500" cy="12827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B07DA3C-C801-8E41-978B-0EB2DE0F92B5}"/>
              </a:ext>
            </a:extLst>
          </p:cNvPr>
          <p:cNvSpPr txBox="1"/>
          <p:nvPr/>
        </p:nvSpPr>
        <p:spPr>
          <a:xfrm>
            <a:off x="1065855" y="1883972"/>
            <a:ext cx="2104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average error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E16D23C-F51F-4A4F-AE6B-327D2DA6593B}"/>
              </a:ext>
            </a:extLst>
          </p:cNvPr>
          <p:cNvSpPr txBox="1"/>
          <p:nvPr/>
        </p:nvSpPr>
        <p:spPr>
          <a:xfrm>
            <a:off x="7862247" y="1883972"/>
            <a:ext cx="2067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squared error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1BC5F7A-A597-9549-A5E1-679C7EC30B69}"/>
              </a:ext>
            </a:extLst>
          </p:cNvPr>
          <p:cNvSpPr txBox="1"/>
          <p:nvPr/>
        </p:nvSpPr>
        <p:spPr>
          <a:xfrm>
            <a:off x="1065855" y="3459804"/>
            <a:ext cx="3208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Average error across predictions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5C3F316-05C5-1349-9C58-2FB877675D9A}"/>
              </a:ext>
            </a:extLst>
          </p:cNvPr>
          <p:cNvSpPr txBox="1"/>
          <p:nvPr/>
        </p:nvSpPr>
        <p:spPr>
          <a:xfrm>
            <a:off x="7862247" y="3459804"/>
            <a:ext cx="3208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Average error across predictions</a:t>
            </a:r>
          </a:p>
          <a:p>
            <a:r>
              <a:rPr lang="en-US" dirty="0"/>
              <a:t>with more weight to outliners</a:t>
            </a:r>
          </a:p>
        </p:txBody>
      </p:sp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B9FC503B-0569-1E40-AF62-D43F463078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7451" y="4310655"/>
            <a:ext cx="4897097" cy="230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0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81382-DAE1-524C-9D7C-8F037A3EC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– Classify new instance</a:t>
            </a:r>
          </a:p>
        </p:txBody>
      </p:sp>
      <p:pic>
        <p:nvPicPr>
          <p:cNvPr id="8" name="Inhaltsplatzhalter 12">
            <a:extLst>
              <a:ext uri="{FF2B5EF4-FFF2-40B4-BE49-F238E27FC236}">
                <a16:creationId xmlns:a16="http://schemas.microsoft.com/office/drawing/2014/main" id="{8F88B220-1AB3-4343-95D4-EF1D4DB0B6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5250" y="2032000"/>
            <a:ext cx="4381500" cy="1397000"/>
          </a:xfr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4E87559-415E-F84D-835E-5F21A573A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089" y="3861103"/>
            <a:ext cx="5665821" cy="184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11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106F2-4EEE-054F-A244-78536D0B9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evaluate classification models?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BC2E615-425E-584B-993A-A67FE3CFD8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5609" y="2172566"/>
            <a:ext cx="4233182" cy="3159981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41C972C-0F5A-CE42-9BBD-14B0A1581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863" y="2739529"/>
            <a:ext cx="4109999" cy="202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619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y Unsupervised Machine Learning is the Future of Cybersecurity –  TechNative">
            <a:extLst>
              <a:ext uri="{FF2B5EF4-FFF2-40B4-BE49-F238E27FC236}">
                <a16:creationId xmlns:a16="http://schemas.microsoft.com/office/drawing/2014/main" id="{50945F07-17E0-3F41-AD78-7CEED61954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444" y="1253331"/>
            <a:ext cx="760511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036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44FA30-BDE5-6348-93B6-A6798C83E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– Grouping similar instances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3AC2E50-87FA-D34B-AC46-20D3DA11C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23313"/>
            <a:ext cx="4080213" cy="2011373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F5DDF25-F079-6642-A56E-DB065B8D1D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705" y="2423312"/>
            <a:ext cx="4080213" cy="2011373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AAE72C2-ED71-EC4C-B48C-D2E091C52B64}"/>
              </a:ext>
            </a:extLst>
          </p:cNvPr>
          <p:cNvCxnSpPr/>
          <p:nvPr/>
        </p:nvCxnSpPr>
        <p:spPr>
          <a:xfrm>
            <a:off x="5343728" y="3359285"/>
            <a:ext cx="1212715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383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D90641-B4E7-6B47-BB73-11BBB19C0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5A6D137-AC1A-B040-ACCF-251BB0F80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8753" y="1825625"/>
            <a:ext cx="5454494" cy="4351338"/>
          </a:xfrm>
        </p:spPr>
      </p:pic>
    </p:spTree>
    <p:extLst>
      <p:ext uri="{BB962C8B-B14F-4D97-AF65-F5344CB8AC3E}">
        <p14:creationId xmlns:p14="http://schemas.microsoft.com/office/powerpoint/2010/main" val="1517077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FE6F9A-FF30-C245-88EA-3BA07CC60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evaluate clustering?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E7D142-856F-1B4B-AE55-B84A6E4D3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Since we do not have the targets, we need another idea!</a:t>
            </a:r>
            <a:r>
              <a:rPr lang="en-US" sz="2000" dirty="0"/>
              <a:t> </a:t>
            </a:r>
          </a:p>
          <a:p>
            <a:r>
              <a:rPr lang="en-US" sz="2000" dirty="0"/>
              <a:t>„inertia“: measure the distance between each instance and its centroid</a:t>
            </a:r>
          </a:p>
          <a:p>
            <a:r>
              <a:rPr lang="en-US" sz="2000" dirty="0"/>
              <a:t>But how to determine the optimal number of clusters?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59E2A39-1958-2641-9F2A-0C0005320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570" y="3157977"/>
            <a:ext cx="3674218" cy="299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474E42E-6D4B-384D-94AA-4E0FA88AA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797030"/>
            <a:ext cx="4700350" cy="1721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751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39943A-6331-5942-818B-2BB44111A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C1E1CA-AC25-8D4D-914B-B508E880C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Science</a:t>
            </a:r>
          </a:p>
          <a:p>
            <a:pPr lvl="1"/>
            <a:r>
              <a:rPr lang="en-US" dirty="0"/>
              <a:t>Case Study: Analyzing </a:t>
            </a:r>
            <a:r>
              <a:rPr lang="en-US" dirty="0" err="1"/>
              <a:t>Immomio</a:t>
            </a:r>
            <a:r>
              <a:rPr lang="en-US" dirty="0"/>
              <a:t> </a:t>
            </a:r>
            <a:r>
              <a:rPr lang="en-US" dirty="0" err="1"/>
              <a:t>PropertyTenants</a:t>
            </a:r>
            <a:endParaRPr lang="en-US" dirty="0"/>
          </a:p>
          <a:p>
            <a:r>
              <a:rPr lang="en-US" dirty="0"/>
              <a:t>Machine Learning</a:t>
            </a:r>
          </a:p>
          <a:p>
            <a:pPr lvl="1"/>
            <a:r>
              <a:rPr lang="en-US" dirty="0"/>
              <a:t>Supervised Learning</a:t>
            </a:r>
          </a:p>
          <a:p>
            <a:pPr lvl="1"/>
            <a:r>
              <a:rPr lang="en-US" dirty="0"/>
              <a:t>Unsupervised Learning</a:t>
            </a:r>
          </a:p>
          <a:p>
            <a:r>
              <a:rPr lang="en-US" dirty="0"/>
              <a:t>Neural Nets</a:t>
            </a:r>
          </a:p>
          <a:p>
            <a:pPr lvl="1"/>
            <a:r>
              <a:rPr lang="en-US" dirty="0"/>
              <a:t>Concept</a:t>
            </a:r>
          </a:p>
          <a:p>
            <a:pPr lvl="1"/>
            <a:r>
              <a:rPr lang="en-US" dirty="0"/>
              <a:t>Training a neural network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9307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6ABB50-299E-5B49-8A76-6C92BC45D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Neuronal nets</a:t>
            </a:r>
          </a:p>
        </p:txBody>
      </p:sp>
      <p:pic>
        <p:nvPicPr>
          <p:cNvPr id="3074" name="Picture 2" descr="Biological neuron model - Wikipedia">
            <a:extLst>
              <a:ext uri="{FF2B5EF4-FFF2-40B4-BE49-F238E27FC236}">
                <a16:creationId xmlns:a16="http://schemas.microsoft.com/office/drawing/2014/main" id="{DA0E1E16-3041-664E-8871-0D9F429B0DF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87600"/>
            <a:ext cx="3962400" cy="208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he Artificial Neural Networks Handbook: Part 4 | by Jayesh Bapu Ahire |  Medium">
            <a:extLst>
              <a:ext uri="{FF2B5EF4-FFF2-40B4-BE49-F238E27FC236}">
                <a16:creationId xmlns:a16="http://schemas.microsoft.com/office/drawing/2014/main" id="{AB817362-693F-3741-946C-AD36E7C79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5350" y="2387598"/>
            <a:ext cx="4388450" cy="208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D891A685-3DF9-104D-8D4B-AB38DA776762}"/>
              </a:ext>
            </a:extLst>
          </p:cNvPr>
          <p:cNvSpPr txBox="1"/>
          <p:nvPr/>
        </p:nvSpPr>
        <p:spPr>
          <a:xfrm>
            <a:off x="2019597" y="4470397"/>
            <a:ext cx="15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Human neuron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935B22D-98AF-BD44-9437-E2AB399FB933}"/>
              </a:ext>
            </a:extLst>
          </p:cNvPr>
          <p:cNvSpPr txBox="1"/>
          <p:nvPr/>
        </p:nvSpPr>
        <p:spPr>
          <a:xfrm>
            <a:off x="8310881" y="4470397"/>
            <a:ext cx="1697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Artificial neuron</a:t>
            </a:r>
          </a:p>
        </p:txBody>
      </p:sp>
    </p:spTree>
    <p:extLst>
      <p:ext uri="{BB962C8B-B14F-4D97-AF65-F5344CB8AC3E}">
        <p14:creationId xmlns:p14="http://schemas.microsoft.com/office/powerpoint/2010/main" val="368495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9D0F850-1222-B74A-9F54-D810BB2A2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9750" y="1935838"/>
            <a:ext cx="2941338" cy="2986324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E9E4AB2-AC1D-9E48-8A27-E092FB321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9522" y="1581150"/>
            <a:ext cx="444178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829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D91FFE-A7C6-3147-BD46-87F2ADBCA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model “learn”? – Gradient decent!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98DFF92-A7A4-0749-ABCE-2296580216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97" t="9379" r="2844" b="3989"/>
          <a:stretch/>
        </p:blipFill>
        <p:spPr>
          <a:xfrm>
            <a:off x="914400" y="1828029"/>
            <a:ext cx="4286655" cy="2323041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368BB3A-8E4D-EE4D-A4B0-2ECA1D953F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0" b="4604"/>
          <a:stretch/>
        </p:blipFill>
        <p:spPr>
          <a:xfrm>
            <a:off x="6990947" y="1883838"/>
            <a:ext cx="4127230" cy="221142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239E3CC-2D47-5D4C-8D7D-C6109FFDA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190" y="4344220"/>
            <a:ext cx="7133619" cy="221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3419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81B7E4-97A5-674F-8AD9-E8E461A62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100" name="Picture 4" descr="What is backpropagation really doing? | Deep learning, chapter 3 - YouTube">
            <a:extLst>
              <a:ext uri="{FF2B5EF4-FFF2-40B4-BE49-F238E27FC236}">
                <a16:creationId xmlns:a16="http://schemas.microsoft.com/office/drawing/2014/main" id="{A20ACB94-8DEC-1244-8971-42E487319CB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57" y="1990926"/>
            <a:ext cx="6415753" cy="3608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fik 8" descr="Ein Bild, das Text, Shoji enthält.&#10;&#10;Automatisch generierte Beschreibung">
            <a:extLst>
              <a:ext uri="{FF2B5EF4-FFF2-40B4-BE49-F238E27FC236}">
                <a16:creationId xmlns:a16="http://schemas.microsoft.com/office/drawing/2014/main" id="{221E603C-3FCD-7443-8A5B-0FFCE9FAD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8616" y="2220556"/>
            <a:ext cx="47371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6336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27A0F8-5AF5-1540-A969-4375C5870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</a:t>
            </a:r>
            <a:r>
              <a:rPr lang="en-US" dirty="0" err="1"/>
              <a:t>Immomio</a:t>
            </a:r>
            <a:r>
              <a:rPr lang="en-US" dirty="0"/>
              <a:t> use these concepts?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7CCE2B-D43F-EA45-81C1-C18092661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Data Science:</a:t>
            </a:r>
          </a:p>
          <a:p>
            <a:pPr lvl="1"/>
            <a:r>
              <a:rPr lang="en-US" dirty="0"/>
              <a:t>Gain valuable information about customers and their behaviors</a:t>
            </a:r>
          </a:p>
          <a:p>
            <a:pPr lvl="1"/>
            <a:r>
              <a:rPr lang="en-US" dirty="0"/>
              <a:t>Anomaly detection - monitor activity and build transparency</a:t>
            </a:r>
          </a:p>
          <a:p>
            <a:r>
              <a:rPr lang="en-US" dirty="0"/>
              <a:t>Regression:</a:t>
            </a:r>
          </a:p>
          <a:p>
            <a:pPr lvl="1"/>
            <a:r>
              <a:rPr lang="en-US" dirty="0"/>
              <a:t>Supply useful information to PS and LL</a:t>
            </a:r>
          </a:p>
          <a:p>
            <a:pPr lvl="1"/>
            <a:r>
              <a:rPr lang="en-US" dirty="0"/>
              <a:t>Predict waiting times</a:t>
            </a:r>
          </a:p>
          <a:p>
            <a:pPr lvl="1"/>
            <a:endParaRPr lang="en-US" dirty="0"/>
          </a:p>
          <a:p>
            <a:r>
              <a:rPr lang="en-US" dirty="0"/>
              <a:t>Classification &amp; Clustering:</a:t>
            </a:r>
          </a:p>
          <a:p>
            <a:pPr lvl="1"/>
            <a:r>
              <a:rPr lang="en-US" dirty="0"/>
              <a:t>Classify PS and LL – offer tailored solutions </a:t>
            </a:r>
          </a:p>
          <a:p>
            <a:pPr lvl="1"/>
            <a:r>
              <a:rPr lang="en-US" dirty="0"/>
              <a:t>Automation – ML applications can simplify automation (</a:t>
            </a:r>
            <a:r>
              <a:rPr lang="en-US" dirty="0" err="1"/>
              <a:t>eg.</a:t>
            </a:r>
            <a:r>
              <a:rPr lang="en-US" dirty="0"/>
              <a:t> Automatic invitation feature)</a:t>
            </a:r>
          </a:p>
          <a:p>
            <a:pPr lvl="1"/>
            <a:r>
              <a:rPr lang="en-US" dirty="0"/>
              <a:t>Rework </a:t>
            </a:r>
            <a:r>
              <a:rPr lang="en-US" dirty="0" err="1"/>
              <a:t>SearchProfiles</a:t>
            </a:r>
            <a:r>
              <a:rPr lang="en-US" dirty="0"/>
              <a:t> and </a:t>
            </a:r>
            <a:r>
              <a:rPr lang="en-US" dirty="0" err="1"/>
              <a:t>Priosets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35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DFB148-0B88-8F47-A215-01753EE32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</a:t>
            </a:r>
          </a:p>
        </p:txBody>
      </p:sp>
      <p:pic>
        <p:nvPicPr>
          <p:cNvPr id="5124" name="Picture 4" descr="Tinder Review | PCMag">
            <a:extLst>
              <a:ext uri="{FF2B5EF4-FFF2-40B4-BE49-F238E27FC236}">
                <a16:creationId xmlns:a16="http://schemas.microsoft.com/office/drawing/2014/main" id="{5D3BD945-1154-A04B-95AA-5D4D34D9333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871" y="1253331"/>
            <a:ext cx="773425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9150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C8BE1CD-5A7F-EE4D-996B-1A98F250B5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35" t="1563"/>
          <a:stretch/>
        </p:blipFill>
        <p:spPr>
          <a:xfrm>
            <a:off x="2360579" y="1287344"/>
            <a:ext cx="7594396" cy="4283312"/>
          </a:xfrm>
        </p:spPr>
      </p:pic>
    </p:spTree>
    <p:extLst>
      <p:ext uri="{BB962C8B-B14F-4D97-AF65-F5344CB8AC3E}">
        <p14:creationId xmlns:p14="http://schemas.microsoft.com/office/powerpoint/2010/main" val="29296948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61A150-6A62-E74B-8970-09E4AA4A1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en-US" sz="5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8C0871-1A21-304A-A24B-B9E0F2C538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0" r="-2" b="1394"/>
          <a:stretch/>
        </p:blipFill>
        <p:spPr bwMode="auto">
          <a:xfrm>
            <a:off x="198741" y="2410448"/>
            <a:ext cx="5803323" cy="3890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ED1B736-C124-AF45-8E18-A26E08AC8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5344" b="-1"/>
          <a:stretch/>
        </p:blipFill>
        <p:spPr>
          <a:xfrm>
            <a:off x="6189934" y="2410448"/>
            <a:ext cx="5803323" cy="389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071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, Screenshot, verschieden, Bilderrahmen enthält.&#10;&#10;Automatisch generierte Beschreibung">
            <a:extLst>
              <a:ext uri="{FF2B5EF4-FFF2-40B4-BE49-F238E27FC236}">
                <a16:creationId xmlns:a16="http://schemas.microsoft.com/office/drawing/2014/main" id="{546E266E-6B6D-9342-9E7A-746A48C270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7672" y="1253331"/>
            <a:ext cx="7696656" cy="4351338"/>
          </a:xfrm>
        </p:spPr>
      </p:pic>
    </p:spTree>
    <p:extLst>
      <p:ext uri="{BB962C8B-B14F-4D97-AF65-F5344CB8AC3E}">
        <p14:creationId xmlns:p14="http://schemas.microsoft.com/office/powerpoint/2010/main" val="18629334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9728-649A-AC49-9E8F-2A7B488A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0F1CB05-DC76-7149-9E11-299D92698A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14"/>
          <a:stretch/>
        </p:blipFill>
        <p:spPr>
          <a:xfrm>
            <a:off x="2268992" y="1284101"/>
            <a:ext cx="7654015" cy="4289797"/>
          </a:xfrm>
        </p:spPr>
      </p:pic>
    </p:spTree>
    <p:extLst>
      <p:ext uri="{BB962C8B-B14F-4D97-AF65-F5344CB8AC3E}">
        <p14:creationId xmlns:p14="http://schemas.microsoft.com/office/powerpoint/2010/main" val="691593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A6C10F-8B22-EF49-A7E9-0AF76DA03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BFBB25C-4F2F-D74B-ADCC-378B128039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977889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1EC02C5F-3302-9A43-ACF2-54F002DFA01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3512" y="1253331"/>
            <a:ext cx="624497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FBA840D-2920-354F-AE84-D9AD7B8310E0}"/>
              </a:ext>
            </a:extLst>
          </p:cNvPr>
          <p:cNvSpPr txBox="1"/>
          <p:nvPr/>
        </p:nvSpPr>
        <p:spPr>
          <a:xfrm>
            <a:off x="5354450" y="5646718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a drin</a:t>
            </a:r>
            <a:r>
              <a:rPr lang="en-US" dirty="0">
                <a:sym typeface="Wingdings" pitchFamily="2" charset="2"/>
              </a:rPr>
              <a:t>k 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4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7AEFE8-EBDE-614E-8B80-8DFEF7E13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</a:t>
            </a:r>
            <a:r>
              <a:rPr lang="en-US" dirty="0" err="1"/>
              <a:t>Immomio</a:t>
            </a:r>
            <a:r>
              <a:rPr lang="en-US" dirty="0"/>
              <a:t> </a:t>
            </a:r>
            <a:r>
              <a:rPr lang="en-US" dirty="0" err="1"/>
              <a:t>PropertyTenants</a:t>
            </a:r>
            <a:r>
              <a:rPr lang="en-US" dirty="0"/>
              <a:t>	</a:t>
            </a:r>
          </a:p>
        </p:txBody>
      </p:sp>
      <p:pic>
        <p:nvPicPr>
          <p:cNvPr id="9" name="Grafik 8" descr="Ein Bild, das Text, Zeitung enthält.&#10;&#10;Automatisch generierte Beschreibung">
            <a:extLst>
              <a:ext uri="{FF2B5EF4-FFF2-40B4-BE49-F238E27FC236}">
                <a16:creationId xmlns:a16="http://schemas.microsoft.com/office/drawing/2014/main" id="{42271B3D-594D-3947-8CDB-940950245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298" y="1533728"/>
            <a:ext cx="3610583" cy="414049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F359B54-16E4-C84B-B963-E4DF7CD0A813}"/>
              </a:ext>
            </a:extLst>
          </p:cNvPr>
          <p:cNvSpPr/>
          <p:nvPr/>
        </p:nvSpPr>
        <p:spPr>
          <a:xfrm>
            <a:off x="832299" y="5492885"/>
            <a:ext cx="3610583" cy="1813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CE354BC-301F-B64B-A728-8048183E1630}"/>
              </a:ext>
            </a:extLst>
          </p:cNvPr>
          <p:cNvSpPr/>
          <p:nvPr/>
        </p:nvSpPr>
        <p:spPr>
          <a:xfrm>
            <a:off x="832299" y="5194569"/>
            <a:ext cx="3610583" cy="16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9DE5BA2-AE23-874B-B944-C948D39FB0D3}"/>
              </a:ext>
            </a:extLst>
          </p:cNvPr>
          <p:cNvSpPr/>
          <p:nvPr/>
        </p:nvSpPr>
        <p:spPr>
          <a:xfrm>
            <a:off x="832299" y="3361628"/>
            <a:ext cx="3610583" cy="6137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D459609-2DC8-C94F-BCEA-76CD90CCC7F5}"/>
              </a:ext>
            </a:extLst>
          </p:cNvPr>
          <p:cNvSpPr/>
          <p:nvPr/>
        </p:nvSpPr>
        <p:spPr>
          <a:xfrm>
            <a:off x="832297" y="3050341"/>
            <a:ext cx="3610583" cy="16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2DD8531-F1E8-8B40-97E6-F1D42FC1FAAC}"/>
              </a:ext>
            </a:extLst>
          </p:cNvPr>
          <p:cNvSpPr/>
          <p:nvPr/>
        </p:nvSpPr>
        <p:spPr>
          <a:xfrm>
            <a:off x="832296" y="1980429"/>
            <a:ext cx="3610583" cy="3217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Tisch enthält.&#10;&#10;Automatisch generierte Beschreibung">
            <a:extLst>
              <a:ext uri="{FF2B5EF4-FFF2-40B4-BE49-F238E27FC236}">
                <a16:creationId xmlns:a16="http://schemas.microsoft.com/office/drawing/2014/main" id="{8665F38C-0C0E-2B4E-8F76-26C0260BB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885" y="2558846"/>
            <a:ext cx="5416915" cy="221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 descr="Ein Bild, das Bildschirm, Fenster, Zug, Gebäude enthält.&#10;&#10;Automatisch generierte Beschreibung">
            <a:extLst>
              <a:ext uri="{FF2B5EF4-FFF2-40B4-BE49-F238E27FC236}">
                <a16:creationId xmlns:a16="http://schemas.microsoft.com/office/drawing/2014/main" id="{3AA423E3-FB3D-C643-9BB3-602B143BD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0933" y="1227486"/>
            <a:ext cx="6690134" cy="4962906"/>
          </a:xfr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7397085-0E7A-0145-896C-69BC15D6D6A7}"/>
              </a:ext>
            </a:extLst>
          </p:cNvPr>
          <p:cNvSpPr txBox="1"/>
          <p:nvPr/>
        </p:nvSpPr>
        <p:spPr>
          <a:xfrm>
            <a:off x="5514156" y="2654031"/>
            <a:ext cx="4766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m = 14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FBA54B4-557C-0F45-A0AC-B76EF11E9FD6}"/>
              </a:ext>
            </a:extLst>
          </p:cNvPr>
          <p:cNvSpPr txBox="1"/>
          <p:nvPr/>
        </p:nvSpPr>
        <p:spPr>
          <a:xfrm>
            <a:off x="8994843" y="1368692"/>
            <a:ext cx="5044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m = 31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35F6D08-B792-114B-9602-78C932D43DB3}"/>
              </a:ext>
            </a:extLst>
          </p:cNvPr>
          <p:cNvSpPr txBox="1"/>
          <p:nvPr/>
        </p:nvSpPr>
        <p:spPr>
          <a:xfrm>
            <a:off x="7185497" y="2655124"/>
            <a:ext cx="5349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m = 235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9CF13ED-A319-9B46-B754-D35599A28470}"/>
              </a:ext>
            </a:extLst>
          </p:cNvPr>
          <p:cNvSpPr txBox="1"/>
          <p:nvPr/>
        </p:nvSpPr>
        <p:spPr>
          <a:xfrm>
            <a:off x="3748047" y="3832818"/>
            <a:ext cx="6099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m = 2500</a:t>
            </a: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A47DCA59-3A98-F549-B918-76EECFFE6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Histogram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A0AB9F2A-5CAF-D14C-A150-49243900F6DA}"/>
              </a:ext>
            </a:extLst>
          </p:cNvPr>
          <p:cNvSpPr txBox="1"/>
          <p:nvPr/>
        </p:nvSpPr>
        <p:spPr>
          <a:xfrm>
            <a:off x="3814694" y="5089188"/>
            <a:ext cx="4766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m = 2</a:t>
            </a:r>
          </a:p>
        </p:txBody>
      </p:sp>
    </p:spTree>
    <p:extLst>
      <p:ext uri="{BB962C8B-B14F-4D97-AF65-F5344CB8AC3E}">
        <p14:creationId xmlns:p14="http://schemas.microsoft.com/office/powerpoint/2010/main" val="3332579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8B2AC6-C0A9-404A-96F3-EEAD7BDF5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Correlations and Plots</a:t>
            </a:r>
          </a:p>
        </p:txBody>
      </p:sp>
      <p:pic>
        <p:nvPicPr>
          <p:cNvPr id="4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8765D4CD-76EF-DB45-BEBF-64F8F8F50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6317" y="4092508"/>
            <a:ext cx="2670243" cy="241458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77D3587-11FB-BD48-BBB9-08FB9E5F5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73655"/>
            <a:ext cx="3097483" cy="2026463"/>
          </a:xfrm>
          <a:prstGeom prst="rect">
            <a:avLst/>
          </a:prstGeom>
        </p:spPr>
      </p:pic>
      <p:pic>
        <p:nvPicPr>
          <p:cNvPr id="6" name="Grafik 5" descr="Ein Bild, das Screenshot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E8C8D94E-384A-424C-9DF5-F5FFB1D42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74248"/>
            <a:ext cx="4148847" cy="2903516"/>
          </a:xfrm>
          <a:prstGeom prst="rect">
            <a:avLst/>
          </a:prstGeom>
        </p:spPr>
      </p:pic>
      <p:pic>
        <p:nvPicPr>
          <p:cNvPr id="8" name="Inhaltsplatzhalter 7" descr="Ein Bild, das Tisch enthält.&#10;&#10;Automatisch generierte Beschreibung">
            <a:extLst>
              <a:ext uri="{FF2B5EF4-FFF2-40B4-BE49-F238E27FC236}">
                <a16:creationId xmlns:a16="http://schemas.microsoft.com/office/drawing/2014/main" id="{A7761712-5EC6-F641-9AC4-5D5E0A63F2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b="1884"/>
          <a:stretch/>
        </p:blipFill>
        <p:spPr>
          <a:xfrm>
            <a:off x="8256317" y="1474248"/>
            <a:ext cx="3097483" cy="227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15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76305B-A512-CF44-A434-4A2DC1B0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Information</a:t>
            </a:r>
          </a:p>
        </p:txBody>
      </p:sp>
      <p:pic>
        <p:nvPicPr>
          <p:cNvPr id="22" name="Grafik 21" descr="Ein Bild, das Text, Quittung enthält.&#10;&#10;Automatisch generierte Beschreibung">
            <a:extLst>
              <a:ext uri="{FF2B5EF4-FFF2-40B4-BE49-F238E27FC236}">
                <a16:creationId xmlns:a16="http://schemas.microsoft.com/office/drawing/2014/main" id="{85B6EE14-5CB0-F542-ACFC-057D61BCC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8757"/>
            <a:ext cx="10515600" cy="1679138"/>
          </a:xfrm>
          <a:prstGeom prst="rect">
            <a:avLst/>
          </a:prstGeom>
        </p:spPr>
      </p:pic>
      <p:pic>
        <p:nvPicPr>
          <p:cNvPr id="24" name="Grafik 23" descr="Ein Bild, das Text enthält.&#10;&#10;Automatisch generierte Beschreibung">
            <a:extLst>
              <a:ext uri="{FF2B5EF4-FFF2-40B4-BE49-F238E27FC236}">
                <a16:creationId xmlns:a16="http://schemas.microsoft.com/office/drawing/2014/main" id="{DCCBD229-40EC-5D4D-91FB-6368B3676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7212" y="3650105"/>
            <a:ext cx="2576588" cy="1732533"/>
          </a:xfrm>
          <a:prstGeom prst="rect">
            <a:avLst/>
          </a:prstGeom>
        </p:spPr>
      </p:pic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A2DD297D-1E30-E448-8AE2-B6C780B49115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6096000" y="2055779"/>
            <a:ext cx="3969506" cy="15943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39B0ADDA-28AF-474D-88CD-DCD92A7705F0}"/>
              </a:ext>
            </a:extLst>
          </p:cNvPr>
          <p:cNvSpPr txBox="1"/>
          <p:nvPr/>
        </p:nvSpPr>
        <p:spPr>
          <a:xfrm>
            <a:off x="838200" y="3207895"/>
            <a:ext cx="2931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Occurrence 5 – 10% among all texts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B2A0EB5D-2ABE-DB45-B2B7-82F86DE74210}"/>
              </a:ext>
            </a:extLst>
          </p:cNvPr>
          <p:cNvSpPr/>
          <p:nvPr/>
        </p:nvSpPr>
        <p:spPr>
          <a:xfrm>
            <a:off x="8709498" y="1952017"/>
            <a:ext cx="979251" cy="1621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A4CE899E-1A1C-8F46-BFC0-A856725FCE4F}"/>
              </a:ext>
            </a:extLst>
          </p:cNvPr>
          <p:cNvSpPr/>
          <p:nvPr/>
        </p:nvSpPr>
        <p:spPr>
          <a:xfrm>
            <a:off x="8550613" y="2294410"/>
            <a:ext cx="1235413" cy="1621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47A7F5B-9446-C14A-AE80-50CF5CD52AC8}"/>
              </a:ext>
            </a:extLst>
          </p:cNvPr>
          <p:cNvSpPr/>
          <p:nvPr/>
        </p:nvSpPr>
        <p:spPr>
          <a:xfrm>
            <a:off x="10277583" y="2294410"/>
            <a:ext cx="753584" cy="1621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Grafik 33" descr="Ein Bild, das Text enthält.&#10;&#10;Automatisch generierte Beschreibung">
            <a:extLst>
              <a:ext uri="{FF2B5EF4-FFF2-40B4-BE49-F238E27FC236}">
                <a16:creationId xmlns:a16="http://schemas.microsoft.com/office/drawing/2014/main" id="{6877CC61-4484-8E43-995D-9092117007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650105"/>
            <a:ext cx="2578642" cy="227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56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E9197C-8BDB-EE46-8452-517C7C320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2BC7AF46-0C5B-BD4D-8AE4-5E2AB72190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7100" y="2547144"/>
            <a:ext cx="5257800" cy="2908300"/>
          </a:xfrm>
        </p:spPr>
      </p:pic>
    </p:spTree>
    <p:extLst>
      <p:ext uri="{BB962C8B-B14F-4D97-AF65-F5344CB8AC3E}">
        <p14:creationId xmlns:p14="http://schemas.microsoft.com/office/powerpoint/2010/main" val="1134877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6AC421-15D5-6B42-87F5-B4F1B8AC9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Sets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0C5A34-41B9-2748-9728-519ED2794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i="1" dirty="0"/>
              <a:t>Training Dataset</a:t>
            </a:r>
            <a:r>
              <a:rPr lang="en-US" sz="2000" i="1" dirty="0"/>
              <a:t>: data used to fit the model.</a:t>
            </a:r>
          </a:p>
          <a:p>
            <a:pPr lvl="1"/>
            <a:r>
              <a:rPr lang="en-US" sz="1600" dirty="0"/>
              <a:t>model </a:t>
            </a:r>
            <a:r>
              <a:rPr lang="en-US" sz="1600" i="1" dirty="0"/>
              <a:t>sees</a:t>
            </a:r>
            <a:r>
              <a:rPr lang="en-US" sz="1600" dirty="0"/>
              <a:t> and </a:t>
            </a:r>
            <a:r>
              <a:rPr lang="en-US" sz="1600" i="1" dirty="0"/>
              <a:t>learns</a:t>
            </a:r>
            <a:r>
              <a:rPr lang="en-US" sz="1600" dirty="0"/>
              <a:t> from this</a:t>
            </a:r>
          </a:p>
          <a:p>
            <a:r>
              <a:rPr lang="en-US" sz="2000" b="1" i="1" dirty="0"/>
              <a:t>Validation Dataset</a:t>
            </a:r>
            <a:r>
              <a:rPr lang="en-US" sz="2000" i="1" dirty="0"/>
              <a:t>: data used to provide an unbiased evaluation of a model fit while tuning model hyperparameters. </a:t>
            </a:r>
          </a:p>
          <a:p>
            <a:pPr lvl="1"/>
            <a:r>
              <a:rPr lang="en-US" sz="1600" dirty="0"/>
              <a:t>used to evaluate a given model, but for frequent evaluation</a:t>
            </a:r>
          </a:p>
          <a:p>
            <a:pPr lvl="1"/>
            <a:r>
              <a:rPr lang="en-US" sz="1600" dirty="0"/>
              <a:t>model occasionally </a:t>
            </a:r>
            <a:r>
              <a:rPr lang="en-US" sz="1600" i="1" dirty="0"/>
              <a:t>sees</a:t>
            </a:r>
            <a:r>
              <a:rPr lang="en-US" sz="1600" dirty="0"/>
              <a:t> this data, but never does it “</a:t>
            </a:r>
            <a:r>
              <a:rPr lang="en-US" sz="1600" i="1" dirty="0"/>
              <a:t>Learn</a:t>
            </a:r>
            <a:r>
              <a:rPr lang="en-US" sz="1600" dirty="0"/>
              <a:t>” from this</a:t>
            </a:r>
          </a:p>
          <a:p>
            <a:pPr lvl="1"/>
            <a:r>
              <a:rPr lang="en-US" sz="1600" dirty="0"/>
              <a:t>also known as the Dev set or the Development set</a:t>
            </a:r>
          </a:p>
          <a:p>
            <a:r>
              <a:rPr lang="en-US" sz="2000" b="1" i="1" dirty="0"/>
              <a:t>Test Dataset</a:t>
            </a:r>
            <a:r>
              <a:rPr lang="en-US" sz="2000" i="1" dirty="0"/>
              <a:t>: used to provide an unbiased evaluation of a final model fit on the training dataset.</a:t>
            </a:r>
          </a:p>
          <a:p>
            <a:pPr lvl="1"/>
            <a:r>
              <a:rPr lang="en-US" sz="1600" dirty="0"/>
              <a:t>only used once a model is completely trained. </a:t>
            </a:r>
          </a:p>
          <a:p>
            <a:pPr lvl="1"/>
            <a:r>
              <a:rPr lang="en-US" sz="1600" dirty="0"/>
              <a:t>contains carefully sampled data that spans the various classes that the model would face, when used in the real world.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44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394</Words>
  <Application>Microsoft Macintosh PowerPoint</Application>
  <PresentationFormat>Breitbild</PresentationFormat>
  <Paragraphs>69</Paragraphs>
  <Slides>30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Office</vt:lpstr>
      <vt:lpstr>PowerPoint-Präsentation</vt:lpstr>
      <vt:lpstr>Agenda </vt:lpstr>
      <vt:lpstr>Data Science</vt:lpstr>
      <vt:lpstr>Analyzing Immomio PropertyTenants </vt:lpstr>
      <vt:lpstr>Histogram</vt:lpstr>
      <vt:lpstr>Correlations and Plots</vt:lpstr>
      <vt:lpstr>Further Information</vt:lpstr>
      <vt:lpstr>Machine Learning</vt:lpstr>
      <vt:lpstr>Training Sets</vt:lpstr>
      <vt:lpstr>Supervised Learning</vt:lpstr>
      <vt:lpstr>Regression - Computing output for new instance </vt:lpstr>
      <vt:lpstr>Which model to choose for our Tenants?</vt:lpstr>
      <vt:lpstr>How to evaluate regression models?</vt:lpstr>
      <vt:lpstr>Classification – Classify new instance</vt:lpstr>
      <vt:lpstr>How to evaluate classification models?</vt:lpstr>
      <vt:lpstr>PowerPoint-Präsentation</vt:lpstr>
      <vt:lpstr>Clustering – Grouping similar instances</vt:lpstr>
      <vt:lpstr>How does it work?</vt:lpstr>
      <vt:lpstr>How to evaluate clustering?</vt:lpstr>
      <vt:lpstr>Neuronal nets</vt:lpstr>
      <vt:lpstr>PowerPoint-Präsentation</vt:lpstr>
      <vt:lpstr>How does a model “learn”? – Gradient decent!</vt:lpstr>
      <vt:lpstr>PowerPoint-Präsentation</vt:lpstr>
      <vt:lpstr>How can Immomio use these concepts?</vt:lpstr>
      <vt:lpstr>Let’s talk about 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Jäger</dc:creator>
  <cp:lastModifiedBy>Marc Jäger</cp:lastModifiedBy>
  <cp:revision>1</cp:revision>
  <dcterms:created xsi:type="dcterms:W3CDTF">2020-11-06T11:26:14Z</dcterms:created>
  <dcterms:modified xsi:type="dcterms:W3CDTF">2020-11-06T11:26:24Z</dcterms:modified>
</cp:coreProperties>
</file>

<file path=docProps/thumbnail.jpeg>
</file>